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3" r:id="rId7"/>
    <p:sldId id="262" r:id="rId8"/>
    <p:sldId id="264" r:id="rId9"/>
    <p:sldId id="273" r:id="rId10"/>
    <p:sldId id="272" r:id="rId11"/>
    <p:sldId id="278" r:id="rId12"/>
    <p:sldId id="265" r:id="rId13"/>
    <p:sldId id="274" r:id="rId14"/>
    <p:sldId id="275" r:id="rId15"/>
    <p:sldId id="266" r:id="rId16"/>
    <p:sldId id="276" r:id="rId17"/>
    <p:sldId id="270" r:id="rId18"/>
    <p:sldId id="268" r:id="rId19"/>
    <p:sldId id="269" r:id="rId20"/>
    <p:sldId id="277"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26FACF3-FA1B-43B6-BB1B-2A515B44F23A}" type="datetimeFigureOut">
              <a:rPr lang="tr-TR" smtClean="0"/>
              <a:t>7.3.2023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117495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6FACF3-FA1B-43B6-BB1B-2A515B44F23A}" type="datetimeFigureOut">
              <a:rPr lang="tr-TR" smtClean="0"/>
              <a:t>7.3.2023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189093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6FACF3-FA1B-43B6-BB1B-2A515B44F23A}" type="datetimeFigureOut">
              <a:rPr lang="tr-TR" smtClean="0"/>
              <a:t>7.3.2023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284058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12234" y="374650"/>
            <a:ext cx="11167535" cy="400110"/>
          </a:xfrm>
        </p:spPr>
        <p:txBody>
          <a:bodyPr/>
          <a:lstStyle/>
          <a:p>
            <a:r>
              <a:rPr lang="en-US"/>
              <a:t>Click to edit Master title style</a:t>
            </a:r>
          </a:p>
        </p:txBody>
      </p:sp>
      <p:sp>
        <p:nvSpPr>
          <p:cNvPr id="3" name="SmartArt Placeholder 2"/>
          <p:cNvSpPr>
            <a:spLocks noGrp="1"/>
          </p:cNvSpPr>
          <p:nvPr>
            <p:ph type="dgm" idx="1"/>
          </p:nvPr>
        </p:nvSpPr>
        <p:spPr>
          <a:xfrm>
            <a:off x="882651" y="1300163"/>
            <a:ext cx="10409767" cy="369332"/>
          </a:xfrm>
        </p:spPr>
        <p:txBody>
          <a:bodyPr>
            <a:normAutofit/>
          </a:bodyPr>
          <a:lstStyle/>
          <a:p>
            <a:pPr lvl="0"/>
            <a:endParaRPr lang="en-US" noProof="0"/>
          </a:p>
        </p:txBody>
      </p:sp>
    </p:spTree>
    <p:extLst>
      <p:ext uri="{BB962C8B-B14F-4D97-AF65-F5344CB8AC3E}">
        <p14:creationId xmlns:p14="http://schemas.microsoft.com/office/powerpoint/2010/main" val="2691614188"/>
      </p:ext>
    </p:extLst>
  </p:cSld>
  <p:clrMapOvr>
    <a:masterClrMapping/>
  </p:clrMapOvr>
  <p:transition spd="med">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26FACF3-FA1B-43B6-BB1B-2A515B44F23A}" type="datetimeFigureOut">
              <a:rPr lang="tr-TR" smtClean="0"/>
              <a:t>7.3.2023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397966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26FACF3-FA1B-43B6-BB1B-2A515B44F23A}" type="datetimeFigureOut">
              <a:rPr lang="tr-TR" smtClean="0"/>
              <a:t>7.3.2023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1022681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26FACF3-FA1B-43B6-BB1B-2A515B44F23A}" type="datetimeFigureOut">
              <a:rPr lang="tr-TR" smtClean="0"/>
              <a:t>7.3.2023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378588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26FACF3-FA1B-43B6-BB1B-2A515B44F23A}" type="datetimeFigureOut">
              <a:rPr lang="tr-TR" smtClean="0"/>
              <a:t>7.3.2023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164529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26FACF3-FA1B-43B6-BB1B-2A515B44F23A}" type="datetimeFigureOut">
              <a:rPr lang="tr-TR" smtClean="0"/>
              <a:t>7.3.2023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364246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26FACF3-FA1B-43B6-BB1B-2A515B44F23A}" type="datetimeFigureOut">
              <a:rPr lang="tr-TR" smtClean="0"/>
              <a:t>7.3.2023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2289790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6FACF3-FA1B-43B6-BB1B-2A515B44F23A}" type="datetimeFigureOut">
              <a:rPr lang="tr-TR" smtClean="0"/>
              <a:t>7.3.2023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66776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26FACF3-FA1B-43B6-BB1B-2A515B44F23A}" type="datetimeFigureOut">
              <a:rPr lang="tr-TR" smtClean="0"/>
              <a:t>7.3.2023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F4CB0F7-15FD-4217-B53D-0FAF5D5B1F85}" type="slidenum">
              <a:rPr lang="tr-TR" smtClean="0"/>
              <a:t>‹#›</a:t>
            </a:fld>
            <a:endParaRPr lang="tr-TR"/>
          </a:p>
        </p:txBody>
      </p:sp>
    </p:spTree>
    <p:extLst>
      <p:ext uri="{BB962C8B-B14F-4D97-AF65-F5344CB8AC3E}">
        <p14:creationId xmlns:p14="http://schemas.microsoft.com/office/powerpoint/2010/main" val="361065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FACF3-FA1B-43B6-BB1B-2A515B44F23A}" type="datetimeFigureOut">
              <a:rPr lang="tr-TR" smtClean="0"/>
              <a:t>7.3.2023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CB0F7-15FD-4217-B53D-0FAF5D5B1F85}" type="slidenum">
              <a:rPr lang="tr-TR" smtClean="0"/>
              <a:t>‹#›</a:t>
            </a:fld>
            <a:endParaRPr lang="tr-TR"/>
          </a:p>
        </p:txBody>
      </p:sp>
    </p:spTree>
    <p:extLst>
      <p:ext uri="{BB962C8B-B14F-4D97-AF65-F5344CB8AC3E}">
        <p14:creationId xmlns:p14="http://schemas.microsoft.com/office/powerpoint/2010/main" val="3399695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607890" y="972395"/>
            <a:ext cx="9144000" cy="1429493"/>
          </a:xfrm>
        </p:spPr>
        <p:txBody>
          <a:bodyPr/>
          <a:lstStyle/>
          <a:p>
            <a:r>
              <a:rPr lang="tr-TR" dirty="0"/>
              <a:t>Akışkanların Statiği</a:t>
            </a:r>
          </a:p>
        </p:txBody>
      </p:sp>
      <p:sp>
        <p:nvSpPr>
          <p:cNvPr id="3" name="Alt Başlık 2"/>
          <p:cNvSpPr>
            <a:spLocks noGrp="1"/>
          </p:cNvSpPr>
          <p:nvPr>
            <p:ph type="subTitle" idx="1"/>
          </p:nvPr>
        </p:nvSpPr>
        <p:spPr>
          <a:xfrm>
            <a:off x="1607890" y="2875274"/>
            <a:ext cx="9144000" cy="1655762"/>
          </a:xfrm>
        </p:spPr>
        <p:txBody>
          <a:bodyPr/>
          <a:lstStyle/>
          <a:p>
            <a:r>
              <a:rPr lang="tr-TR" dirty="0"/>
              <a:t>Akışkanlar mekaniğinin, Akışkanın durgun haldeki durumunu inceleyen bir konusudur. Bu durumda herhangi bir kayma gerilmesi söz konusu olmaz. Dolayısıyla viskoziteden bahsedilemez. Tüm kuvvetler yüzeye dik olarak etki eder.  Bu durumda sadece Basınçtan söz edilebilir. </a:t>
            </a:r>
          </a:p>
        </p:txBody>
      </p:sp>
      <p:pic>
        <p:nvPicPr>
          <p:cNvPr id="5" name="Resim 4">
            <a:extLst>
              <a:ext uri="{FF2B5EF4-FFF2-40B4-BE49-F238E27FC236}">
                <a16:creationId xmlns:a16="http://schemas.microsoft.com/office/drawing/2014/main" xmlns="" id="{1BCABD8E-7DC9-4E83-9F51-0B8B67F4CC95}"/>
              </a:ext>
            </a:extLst>
          </p:cNvPr>
          <p:cNvPicPr>
            <a:picLocks noChangeAspect="1"/>
          </p:cNvPicPr>
          <p:nvPr/>
        </p:nvPicPr>
        <p:blipFill>
          <a:blip r:embed="rId2"/>
          <a:stretch>
            <a:fillRect/>
          </a:stretch>
        </p:blipFill>
        <p:spPr>
          <a:xfrm>
            <a:off x="2808608" y="4802188"/>
            <a:ext cx="8029130" cy="1655762"/>
          </a:xfrm>
          <a:prstGeom prst="rect">
            <a:avLst/>
          </a:prstGeom>
        </p:spPr>
      </p:pic>
    </p:spTree>
    <p:extLst>
      <p:ext uri="{BB962C8B-B14F-4D97-AF65-F5344CB8AC3E}">
        <p14:creationId xmlns:p14="http://schemas.microsoft.com/office/powerpoint/2010/main" val="4113269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endParaRPr lang="tr-TR" dirty="0"/>
          </a:p>
        </p:txBody>
      </p:sp>
      <p:sp>
        <p:nvSpPr>
          <p:cNvPr id="4" name="Dikdörtgen 3"/>
          <p:cNvSpPr/>
          <p:nvPr/>
        </p:nvSpPr>
        <p:spPr>
          <a:xfrm>
            <a:off x="882651" y="3889436"/>
            <a:ext cx="11078690" cy="3139321"/>
          </a:xfrm>
          <a:prstGeom prst="rect">
            <a:avLst/>
          </a:prstGeom>
        </p:spPr>
        <p:txBody>
          <a:bodyPr wrap="square">
            <a:spAutoFit/>
          </a:bodyPr>
          <a:lstStyle/>
          <a:p>
            <a:r>
              <a:rPr lang="tr-TR" dirty="0"/>
              <a:t>Bir cam tüp içinde </a:t>
            </a:r>
            <a:r>
              <a:rPr lang="tr-TR" dirty="0" err="1"/>
              <a:t>civa</a:t>
            </a:r>
            <a:r>
              <a:rPr lang="tr-TR" dirty="0"/>
              <a:t> dolu olsun. Bu cam tüpü ters çevirip içi </a:t>
            </a:r>
            <a:r>
              <a:rPr lang="tr-TR" dirty="0" err="1"/>
              <a:t>civa</a:t>
            </a:r>
            <a:r>
              <a:rPr lang="tr-TR" dirty="0"/>
              <a:t> dolu bir kaba batırdığımızda tüpteki seviyenin zamanla düştüğü gözlemlenir. Sonunda  belirli bir seviyede düşüş duru. Bu seviye ise h=76 cm </a:t>
            </a:r>
            <a:r>
              <a:rPr lang="tr-TR" dirty="0" err="1"/>
              <a:t>dir</a:t>
            </a:r>
            <a:r>
              <a:rPr lang="tr-TR" dirty="0"/>
              <a:t>. </a:t>
            </a:r>
          </a:p>
          <a:p>
            <a:r>
              <a:rPr lang="tr-TR" dirty="0"/>
              <a:t>P</a:t>
            </a:r>
            <a:r>
              <a:rPr lang="tr-TR" baseline="-25000" dirty="0"/>
              <a:t>0</a:t>
            </a:r>
            <a:r>
              <a:rPr lang="tr-TR" dirty="0"/>
              <a:t>= </a:t>
            </a:r>
            <a:r>
              <a:rPr lang="el-GR" dirty="0"/>
              <a:t>ϒ</a:t>
            </a:r>
            <a:r>
              <a:rPr lang="tr-TR" dirty="0" err="1"/>
              <a:t>c.h</a:t>
            </a:r>
            <a:r>
              <a:rPr lang="tr-TR" dirty="0"/>
              <a:t>   </a:t>
            </a:r>
          </a:p>
          <a:p>
            <a:r>
              <a:rPr lang="el-GR" dirty="0"/>
              <a:t>ϒ</a:t>
            </a:r>
            <a:r>
              <a:rPr lang="tr-TR" dirty="0"/>
              <a:t>c=13,6 t/m</a:t>
            </a:r>
            <a:r>
              <a:rPr lang="tr-TR" baseline="30000" dirty="0"/>
              <a:t>3</a:t>
            </a:r>
            <a:r>
              <a:rPr lang="tr-TR" dirty="0"/>
              <a:t>   ve h=0,76 m ise</a:t>
            </a:r>
          </a:p>
          <a:p>
            <a:r>
              <a:rPr lang="tr-TR" dirty="0"/>
              <a:t> P</a:t>
            </a:r>
            <a:r>
              <a:rPr lang="tr-TR" baseline="-25000" dirty="0"/>
              <a:t>0</a:t>
            </a:r>
            <a:r>
              <a:rPr lang="tr-TR" dirty="0"/>
              <a:t>= 10,33 t/m</a:t>
            </a:r>
            <a:r>
              <a:rPr lang="tr-TR" baseline="30000" dirty="0"/>
              <a:t>3</a:t>
            </a:r>
            <a:r>
              <a:rPr lang="tr-TR" dirty="0"/>
              <a:t> bulunur.</a:t>
            </a:r>
          </a:p>
          <a:p>
            <a:r>
              <a:rPr lang="tr-TR" dirty="0"/>
              <a:t> Eğer </a:t>
            </a:r>
            <a:r>
              <a:rPr lang="tr-TR" dirty="0" err="1"/>
              <a:t>civa</a:t>
            </a:r>
            <a:r>
              <a:rPr lang="tr-TR" dirty="0"/>
              <a:t> yerine su kullanılsaydı h=10,33 m olurdu.</a:t>
            </a:r>
          </a:p>
          <a:p>
            <a:r>
              <a:rPr lang="tr-TR" dirty="0"/>
              <a:t> Yani atmosfer basıncı yaklaşık 10 metrelik su sütununa eş değerdir. Buna 1 teknik atmosfer denir. </a:t>
            </a:r>
          </a:p>
          <a:p>
            <a:endParaRPr lang="tr-TR" altLang="tr-TR" dirty="0">
              <a:sym typeface="Symbol" panose="05050102010706020507" pitchFamily="18" charset="2"/>
            </a:endParaRPr>
          </a:p>
          <a:p>
            <a:r>
              <a:rPr lang="tr-TR" altLang="tr-TR" dirty="0">
                <a:sym typeface="Symbol" panose="05050102010706020507" pitchFamily="18" charset="2"/>
              </a:rPr>
              <a:t> P</a:t>
            </a:r>
            <a:r>
              <a:rPr lang="tr-TR" altLang="tr-TR" baseline="-25000" dirty="0">
                <a:sym typeface="Symbol" panose="05050102010706020507" pitchFamily="18" charset="2"/>
              </a:rPr>
              <a:t>0</a:t>
            </a:r>
            <a:r>
              <a:rPr lang="tr-TR" altLang="tr-TR" dirty="0">
                <a:sym typeface="Symbol" panose="05050102010706020507" pitchFamily="18" charset="2"/>
              </a:rPr>
              <a:t> = 10.33 x 9810 = 101337 </a:t>
            </a:r>
            <a:r>
              <a:rPr lang="tr-TR" altLang="tr-TR" dirty="0" err="1">
                <a:sym typeface="Symbol" panose="05050102010706020507" pitchFamily="18" charset="2"/>
              </a:rPr>
              <a:t>Pa</a:t>
            </a:r>
            <a:r>
              <a:rPr lang="tr-TR" altLang="tr-TR" dirty="0">
                <a:sym typeface="Symbol" panose="05050102010706020507" pitchFamily="18" charset="2"/>
              </a:rPr>
              <a:t> = 101.3 </a:t>
            </a:r>
            <a:r>
              <a:rPr lang="tr-TR" altLang="tr-TR" dirty="0" err="1">
                <a:sym typeface="Symbol" panose="05050102010706020507" pitchFamily="18" charset="2"/>
              </a:rPr>
              <a:t>kPa</a:t>
            </a:r>
            <a:r>
              <a:rPr lang="tr-TR" altLang="tr-TR" dirty="0">
                <a:sym typeface="Symbol" panose="05050102010706020507" pitchFamily="18" charset="2"/>
              </a:rPr>
              <a:t> = 1.013 10</a:t>
            </a:r>
            <a:r>
              <a:rPr lang="tr-TR" altLang="tr-TR" baseline="30000" dirty="0">
                <a:sym typeface="Symbol" panose="05050102010706020507" pitchFamily="18" charset="2"/>
              </a:rPr>
              <a:t>5</a:t>
            </a:r>
            <a:r>
              <a:rPr lang="tr-TR" altLang="tr-TR" dirty="0">
                <a:sym typeface="Symbol" panose="05050102010706020507" pitchFamily="18" charset="2"/>
              </a:rPr>
              <a:t> </a:t>
            </a:r>
            <a:r>
              <a:rPr lang="tr-TR" altLang="tr-TR" dirty="0" err="1">
                <a:sym typeface="Symbol" panose="05050102010706020507" pitchFamily="18" charset="2"/>
              </a:rPr>
              <a:t>Pa</a:t>
            </a:r>
            <a:r>
              <a:rPr lang="tr-TR" altLang="tr-TR" dirty="0">
                <a:sym typeface="Symbol" panose="05050102010706020507" pitchFamily="18" charset="2"/>
              </a:rPr>
              <a:t> = 1.013 bar (1 bar= 10</a:t>
            </a:r>
            <a:r>
              <a:rPr lang="tr-TR" altLang="tr-TR" baseline="30000" dirty="0">
                <a:sym typeface="Symbol" panose="05050102010706020507" pitchFamily="18" charset="2"/>
              </a:rPr>
              <a:t>5</a:t>
            </a:r>
            <a:r>
              <a:rPr lang="tr-TR" altLang="tr-TR" dirty="0">
                <a:sym typeface="Symbol" panose="05050102010706020507" pitchFamily="18" charset="2"/>
              </a:rPr>
              <a:t> N/m</a:t>
            </a:r>
            <a:r>
              <a:rPr lang="tr-TR" altLang="tr-TR" baseline="30000" dirty="0">
                <a:sym typeface="Symbol" panose="05050102010706020507" pitchFamily="18" charset="2"/>
              </a:rPr>
              <a:t>2</a:t>
            </a:r>
            <a:r>
              <a:rPr lang="tr-TR" altLang="tr-TR" dirty="0">
                <a:sym typeface="Symbol" panose="05050102010706020507" pitchFamily="18" charset="2"/>
              </a:rPr>
              <a:t> )</a:t>
            </a:r>
          </a:p>
          <a:p>
            <a:r>
              <a:rPr lang="tr-TR" altLang="tr-TR" dirty="0">
                <a:sym typeface="Symbol" panose="05050102010706020507" pitchFamily="18" charset="2"/>
              </a:rPr>
              <a:t>1 bar= 1 teknik atmosfer</a:t>
            </a:r>
          </a:p>
          <a:p>
            <a:endParaRPr lang="tr-TR" dirty="0"/>
          </a:p>
        </p:txBody>
      </p:sp>
      <p:pic>
        <p:nvPicPr>
          <p:cNvPr id="6" name="Resim 5"/>
          <p:cNvPicPr>
            <a:picLocks noChangeAspect="1"/>
          </p:cNvPicPr>
          <p:nvPr/>
        </p:nvPicPr>
        <p:blipFill>
          <a:blip r:embed="rId2"/>
          <a:stretch>
            <a:fillRect/>
          </a:stretch>
        </p:blipFill>
        <p:spPr>
          <a:xfrm>
            <a:off x="2075936" y="-140043"/>
            <a:ext cx="7216345" cy="4123626"/>
          </a:xfrm>
          <a:prstGeom prst="rect">
            <a:avLst/>
          </a:prstGeom>
        </p:spPr>
      </p:pic>
    </p:spTree>
    <p:extLst>
      <p:ext uri="{BB962C8B-B14F-4D97-AF65-F5344CB8AC3E}">
        <p14:creationId xmlns:p14="http://schemas.microsoft.com/office/powerpoint/2010/main" val="3441712506"/>
      </p:ext>
    </p:extLst>
  </p:cSld>
  <p:clrMapOvr>
    <a:masterClrMapping/>
  </p:clrMapOvr>
  <p:transition spd="med">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endParaRPr lang="tr-TR"/>
          </a:p>
        </p:txBody>
      </p:sp>
      <p:sp>
        <p:nvSpPr>
          <p:cNvPr id="3" name="SmartArt Yer Tutucusu 2"/>
          <p:cNvSpPr>
            <a:spLocks noGrp="1"/>
          </p:cNvSpPr>
          <p:nvPr>
            <p:ph type="dgm" idx="1"/>
          </p:nvPr>
        </p:nvSpPr>
        <p:spPr/>
      </p:sp>
      <p:pic>
        <p:nvPicPr>
          <p:cNvPr id="4" name="Torricelli ve açık hava basıncı deney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4930" y="280601"/>
            <a:ext cx="10140778" cy="5704188"/>
          </a:xfrm>
          <a:prstGeom prst="rect">
            <a:avLst/>
          </a:prstGeom>
        </p:spPr>
      </p:pic>
    </p:spTree>
    <p:extLst>
      <p:ext uri="{BB962C8B-B14F-4D97-AF65-F5344CB8AC3E}">
        <p14:creationId xmlns:p14="http://schemas.microsoft.com/office/powerpoint/2010/main" val="1445927447"/>
      </p:ext>
    </p:extLst>
  </p:cSld>
  <p:clrMapOvr>
    <a:masterClrMapping/>
  </p:clrMapOvr>
  <p:transition spd="med">
    <p:randomBa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endParaRPr lang="tr-TR"/>
          </a:p>
        </p:txBody>
      </p:sp>
      <p:sp>
        <p:nvSpPr>
          <p:cNvPr id="3" name="SmartArt Yer Tutucusu 2"/>
          <p:cNvSpPr>
            <a:spLocks noGrp="1"/>
          </p:cNvSpPr>
          <p:nvPr>
            <p:ph type="dgm" idx="1"/>
          </p:nvPr>
        </p:nvSpPr>
        <p:spPr/>
      </p:sp>
      <p:pic>
        <p:nvPicPr>
          <p:cNvPr id="4" name="Resim 3"/>
          <p:cNvPicPr>
            <a:picLocks noChangeAspect="1"/>
          </p:cNvPicPr>
          <p:nvPr/>
        </p:nvPicPr>
        <p:blipFill>
          <a:blip r:embed="rId2"/>
          <a:stretch>
            <a:fillRect/>
          </a:stretch>
        </p:blipFill>
        <p:spPr>
          <a:xfrm>
            <a:off x="882651" y="374650"/>
            <a:ext cx="8557911" cy="3186456"/>
          </a:xfrm>
          <a:prstGeom prst="rect">
            <a:avLst/>
          </a:prstGeom>
        </p:spPr>
      </p:pic>
      <p:pic>
        <p:nvPicPr>
          <p:cNvPr id="5" name="Resim 4"/>
          <p:cNvPicPr>
            <a:picLocks noChangeAspect="1"/>
          </p:cNvPicPr>
          <p:nvPr/>
        </p:nvPicPr>
        <p:blipFill>
          <a:blip r:embed="rId3"/>
          <a:stretch>
            <a:fillRect/>
          </a:stretch>
        </p:blipFill>
        <p:spPr>
          <a:xfrm>
            <a:off x="1308658" y="4283675"/>
            <a:ext cx="5102115" cy="700793"/>
          </a:xfrm>
          <a:prstGeom prst="rect">
            <a:avLst/>
          </a:prstGeom>
        </p:spPr>
      </p:pic>
      <p:pic>
        <p:nvPicPr>
          <p:cNvPr id="6" name="Resim 5"/>
          <p:cNvPicPr>
            <a:picLocks noChangeAspect="1"/>
          </p:cNvPicPr>
          <p:nvPr/>
        </p:nvPicPr>
        <p:blipFill>
          <a:blip r:embed="rId4"/>
          <a:stretch>
            <a:fillRect/>
          </a:stretch>
        </p:blipFill>
        <p:spPr>
          <a:xfrm>
            <a:off x="7369648" y="3561106"/>
            <a:ext cx="3855314" cy="2723248"/>
          </a:xfrm>
          <a:prstGeom prst="rect">
            <a:avLst/>
          </a:prstGeom>
        </p:spPr>
      </p:pic>
    </p:spTree>
    <p:extLst>
      <p:ext uri="{BB962C8B-B14F-4D97-AF65-F5344CB8AC3E}">
        <p14:creationId xmlns:p14="http://schemas.microsoft.com/office/powerpoint/2010/main" val="2385069267"/>
      </p:ext>
    </p:extLst>
  </p:cSld>
  <p:clrMapOvr>
    <a:masterClrMapping/>
  </p:clrMapOvr>
  <p:transition spd="med">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0D5D6C0-DD80-4835-ACCD-DDB25022F67B}"/>
              </a:ext>
            </a:extLst>
          </p:cNvPr>
          <p:cNvSpPr>
            <a:spLocks noGrp="1"/>
          </p:cNvSpPr>
          <p:nvPr>
            <p:ph type="title"/>
          </p:nvPr>
        </p:nvSpPr>
        <p:spPr/>
        <p:txBody>
          <a:bodyPr>
            <a:normAutofit fontScale="90000"/>
          </a:bodyPr>
          <a:lstStyle/>
          <a:p>
            <a:endParaRPr lang="tr-TR"/>
          </a:p>
        </p:txBody>
      </p:sp>
      <p:pic>
        <p:nvPicPr>
          <p:cNvPr id="5" name="Resim 4">
            <a:extLst>
              <a:ext uri="{FF2B5EF4-FFF2-40B4-BE49-F238E27FC236}">
                <a16:creationId xmlns:a16="http://schemas.microsoft.com/office/drawing/2014/main" xmlns="" id="{5937EC97-B36C-4E07-BF77-D4658E94E7B4}"/>
              </a:ext>
            </a:extLst>
          </p:cNvPr>
          <p:cNvPicPr>
            <a:picLocks noChangeAspect="1"/>
          </p:cNvPicPr>
          <p:nvPr/>
        </p:nvPicPr>
        <p:blipFill>
          <a:blip r:embed="rId2"/>
          <a:stretch>
            <a:fillRect/>
          </a:stretch>
        </p:blipFill>
        <p:spPr>
          <a:xfrm>
            <a:off x="1885427" y="939566"/>
            <a:ext cx="5822338" cy="4436436"/>
          </a:xfrm>
          <a:prstGeom prst="rect">
            <a:avLst/>
          </a:prstGeom>
        </p:spPr>
      </p:pic>
      <p:sp>
        <p:nvSpPr>
          <p:cNvPr id="6" name="Unvan 1">
            <a:extLst>
              <a:ext uri="{FF2B5EF4-FFF2-40B4-BE49-F238E27FC236}">
                <a16:creationId xmlns:a16="http://schemas.microsoft.com/office/drawing/2014/main" xmlns="" id="{8E6822AA-CCF6-4684-A690-32AFE7F4740A}"/>
              </a:ext>
            </a:extLst>
          </p:cNvPr>
          <p:cNvSpPr txBox="1">
            <a:spLocks/>
          </p:cNvSpPr>
          <p:nvPr/>
        </p:nvSpPr>
        <p:spPr>
          <a:xfrm>
            <a:off x="1553185" y="5214551"/>
            <a:ext cx="5490165" cy="12439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FontTx/>
              <a:buChar char="•"/>
            </a:pPr>
            <a:r>
              <a:rPr lang="tr-TR" altLang="tr-TR" sz="1800" dirty="0"/>
              <a:t>Akışkanın bu özeliği sayesinde küçük kuvvetlerle büyük yüklerin kaldırılması mümkün olur.</a:t>
            </a:r>
          </a:p>
        </p:txBody>
      </p:sp>
    </p:spTree>
    <p:extLst>
      <p:ext uri="{BB962C8B-B14F-4D97-AF65-F5344CB8AC3E}">
        <p14:creationId xmlns:p14="http://schemas.microsoft.com/office/powerpoint/2010/main" val="1374988774"/>
      </p:ext>
    </p:extLst>
  </p:cSld>
  <p:clrMapOvr>
    <a:masterClrMapping/>
  </p:clrMapOvr>
  <p:transition spd="med">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2FF2C25-56F0-48E7-B461-721DD16A16A9}"/>
              </a:ext>
            </a:extLst>
          </p:cNvPr>
          <p:cNvSpPr>
            <a:spLocks noGrp="1"/>
          </p:cNvSpPr>
          <p:nvPr>
            <p:ph type="title"/>
          </p:nvPr>
        </p:nvSpPr>
        <p:spPr>
          <a:xfrm>
            <a:off x="1971413" y="374650"/>
            <a:ext cx="9708356" cy="400110"/>
          </a:xfrm>
        </p:spPr>
        <p:txBody>
          <a:bodyPr>
            <a:normAutofit fontScale="90000"/>
          </a:bodyPr>
          <a:lstStyle/>
          <a:p>
            <a:r>
              <a:rPr lang="tr-TR" dirty="0"/>
              <a:t>Tabana etkiyen basınç kuvveti</a:t>
            </a:r>
          </a:p>
        </p:txBody>
      </p:sp>
      <p:pic>
        <p:nvPicPr>
          <p:cNvPr id="5" name="Resim 4">
            <a:extLst>
              <a:ext uri="{FF2B5EF4-FFF2-40B4-BE49-F238E27FC236}">
                <a16:creationId xmlns:a16="http://schemas.microsoft.com/office/drawing/2014/main" xmlns="" id="{38FF5020-BBAB-483D-AED6-320F265B7C0F}"/>
              </a:ext>
            </a:extLst>
          </p:cNvPr>
          <p:cNvPicPr>
            <a:picLocks noChangeAspect="1"/>
          </p:cNvPicPr>
          <p:nvPr/>
        </p:nvPicPr>
        <p:blipFill>
          <a:blip r:embed="rId2"/>
          <a:stretch>
            <a:fillRect/>
          </a:stretch>
        </p:blipFill>
        <p:spPr>
          <a:xfrm>
            <a:off x="2366962" y="1195387"/>
            <a:ext cx="7458075" cy="4467225"/>
          </a:xfrm>
          <a:prstGeom prst="rect">
            <a:avLst/>
          </a:prstGeom>
        </p:spPr>
      </p:pic>
    </p:spTree>
    <p:extLst>
      <p:ext uri="{BB962C8B-B14F-4D97-AF65-F5344CB8AC3E}">
        <p14:creationId xmlns:p14="http://schemas.microsoft.com/office/powerpoint/2010/main" val="2331714355"/>
      </p:ext>
    </p:extLst>
  </p:cSld>
  <p:clrMapOvr>
    <a:masterClrMapping/>
  </p:clrMapOvr>
  <p:transition spd="med">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86374" y="1190194"/>
            <a:ext cx="11167535" cy="400110"/>
          </a:xfrm>
        </p:spPr>
        <p:txBody>
          <a:bodyPr>
            <a:normAutofit fontScale="90000"/>
          </a:bodyPr>
          <a:lstStyle/>
          <a:p>
            <a:pPr algn="ctr"/>
            <a:r>
              <a:rPr lang="tr-TR" b="1" dirty="0"/>
              <a:t>Düzlemsel Yanal Yüzeylere Etkiyen Basınç Kuvveti</a:t>
            </a:r>
            <a:br>
              <a:rPr lang="tr-TR" b="1" dirty="0"/>
            </a:br>
            <a:r>
              <a:rPr lang="tr-TR" dirty="0"/>
              <a:t>Düşey bir duvar üzerine gelen basınç:</a:t>
            </a:r>
          </a:p>
        </p:txBody>
      </p:sp>
      <p:sp>
        <p:nvSpPr>
          <p:cNvPr id="6" name="Rectangle 4"/>
          <p:cNvSpPr/>
          <p:nvPr/>
        </p:nvSpPr>
        <p:spPr>
          <a:xfrm>
            <a:off x="8740347" y="5753599"/>
            <a:ext cx="2363745" cy="923330"/>
          </a:xfrm>
          <a:prstGeom prst="rect">
            <a:avLst/>
          </a:prstGeom>
          <a:solidFill>
            <a:schemeClr val="accent5">
              <a:lumMod val="20000"/>
              <a:lumOff val="80000"/>
            </a:schemeClr>
          </a:solidFill>
        </p:spPr>
        <p:txBody>
          <a:bodyPr wrap="square">
            <a:spAutoFit/>
          </a:bodyPr>
          <a:lstStyle/>
          <a:p>
            <a:pPr>
              <a:defRPr/>
            </a:pPr>
            <a:r>
              <a:rPr lang="tr-TR" dirty="0">
                <a:latin typeface="Arial" charset="0"/>
              </a:rPr>
              <a:t>A= </a:t>
            </a:r>
            <a:r>
              <a:rPr lang="tr-TR" dirty="0" err="1">
                <a:latin typeface="Arial" charset="0"/>
              </a:rPr>
              <a:t>bh</a:t>
            </a:r>
            <a:r>
              <a:rPr lang="tr-TR" dirty="0">
                <a:latin typeface="Arial" charset="0"/>
              </a:rPr>
              <a:t> ( basıncın etki ettiği yüzeyin alanı)</a:t>
            </a:r>
          </a:p>
          <a:p>
            <a:pPr>
              <a:defRPr/>
            </a:pPr>
            <a:r>
              <a:rPr lang="tr-TR" dirty="0">
                <a:latin typeface="Arial" charset="0"/>
              </a:rPr>
              <a:t>F</a:t>
            </a:r>
            <a:r>
              <a:rPr lang="tr-TR" baseline="-25000" dirty="0">
                <a:latin typeface="Arial" charset="0"/>
              </a:rPr>
              <a:t>R </a:t>
            </a:r>
            <a:r>
              <a:rPr lang="tr-TR" dirty="0">
                <a:latin typeface="Arial" charset="0"/>
              </a:rPr>
              <a:t> = Bileşke kuvvet</a:t>
            </a:r>
            <a:endParaRPr lang="tr-TR" baseline="-25000" dirty="0">
              <a:latin typeface="Arial" charset="0"/>
            </a:endParaRPr>
          </a:p>
        </p:txBody>
      </p:sp>
      <p:pic>
        <p:nvPicPr>
          <p:cNvPr id="7" name="Resim 6"/>
          <p:cNvPicPr>
            <a:picLocks noChangeAspect="1"/>
          </p:cNvPicPr>
          <p:nvPr/>
        </p:nvPicPr>
        <p:blipFill>
          <a:blip r:embed="rId2"/>
          <a:stretch>
            <a:fillRect/>
          </a:stretch>
        </p:blipFill>
        <p:spPr>
          <a:xfrm>
            <a:off x="1688755" y="2292034"/>
            <a:ext cx="6029325" cy="3457575"/>
          </a:xfrm>
          <a:prstGeom prst="rect">
            <a:avLst/>
          </a:prstGeom>
        </p:spPr>
      </p:pic>
      <p:pic>
        <p:nvPicPr>
          <p:cNvPr id="8" name="Resim 7"/>
          <p:cNvPicPr>
            <a:picLocks noChangeAspect="1"/>
          </p:cNvPicPr>
          <p:nvPr/>
        </p:nvPicPr>
        <p:blipFill>
          <a:blip r:embed="rId3"/>
          <a:stretch>
            <a:fillRect/>
          </a:stretch>
        </p:blipFill>
        <p:spPr>
          <a:xfrm>
            <a:off x="3139131" y="5800629"/>
            <a:ext cx="3771900" cy="876300"/>
          </a:xfrm>
          <a:prstGeom prst="rect">
            <a:avLst/>
          </a:prstGeom>
        </p:spPr>
      </p:pic>
      <p:sp>
        <p:nvSpPr>
          <p:cNvPr id="9" name="Dikdörtgen 8">
            <a:extLst>
              <a:ext uri="{FF2B5EF4-FFF2-40B4-BE49-F238E27FC236}">
                <a16:creationId xmlns:a16="http://schemas.microsoft.com/office/drawing/2014/main" xmlns="" id="{6F819860-2522-4ED6-AC5D-4708FC56C271}"/>
              </a:ext>
            </a:extLst>
          </p:cNvPr>
          <p:cNvSpPr/>
          <p:nvPr/>
        </p:nvSpPr>
        <p:spPr>
          <a:xfrm>
            <a:off x="7937793" y="2706627"/>
            <a:ext cx="4175910" cy="1754326"/>
          </a:xfrm>
          <a:prstGeom prst="rect">
            <a:avLst/>
          </a:prstGeom>
        </p:spPr>
        <p:txBody>
          <a:bodyPr wrap="square">
            <a:spAutoFit/>
          </a:bodyPr>
          <a:lstStyle/>
          <a:p>
            <a:r>
              <a:rPr lang="tr-TR" dirty="0"/>
              <a:t>Düzgün yanal yüzeye gelen hidrostatik basınç kuvveti tabana doğru indikçe artacaktır. Bu nedenle düzgün yanal yüzeye gelen basınç kuvveti şekildeki gibi üçgen prizmanın hacmine eşit olarak bulunabilir. </a:t>
            </a:r>
            <a:endParaRPr lang="tr-TR" altLang="tr-TR" dirty="0">
              <a:sym typeface="Symbol" panose="05050102010706020507" pitchFamily="18" charset="2"/>
            </a:endParaRPr>
          </a:p>
          <a:p>
            <a:endParaRPr lang="tr-TR" dirty="0"/>
          </a:p>
        </p:txBody>
      </p:sp>
    </p:spTree>
    <p:extLst>
      <p:ext uri="{BB962C8B-B14F-4D97-AF65-F5344CB8AC3E}">
        <p14:creationId xmlns:p14="http://schemas.microsoft.com/office/powerpoint/2010/main" val="1292051214"/>
      </p:ext>
    </p:extLst>
  </p:cSld>
  <p:clrMapOvr>
    <a:masterClrMapping/>
  </p:clrMapOvr>
  <p:transition spd="med">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84274E9-8FE0-40BE-94CF-4872D877F351}"/>
              </a:ext>
            </a:extLst>
          </p:cNvPr>
          <p:cNvSpPr>
            <a:spLocks noGrp="1"/>
          </p:cNvSpPr>
          <p:nvPr>
            <p:ph type="title"/>
          </p:nvPr>
        </p:nvSpPr>
        <p:spPr/>
        <p:txBody>
          <a:bodyPr>
            <a:normAutofit fontScale="90000"/>
          </a:bodyPr>
          <a:lstStyle/>
          <a:p>
            <a:endParaRPr lang="tr-TR"/>
          </a:p>
        </p:txBody>
      </p:sp>
      <p:sp>
        <p:nvSpPr>
          <p:cNvPr id="4" name="Dikdörtgen 3">
            <a:extLst>
              <a:ext uri="{FF2B5EF4-FFF2-40B4-BE49-F238E27FC236}">
                <a16:creationId xmlns:a16="http://schemas.microsoft.com/office/drawing/2014/main" xmlns="" id="{6450B6C2-EE53-4647-A751-FA61CBBE0FDE}"/>
              </a:ext>
            </a:extLst>
          </p:cNvPr>
          <p:cNvSpPr/>
          <p:nvPr/>
        </p:nvSpPr>
        <p:spPr>
          <a:xfrm>
            <a:off x="1328779" y="4778708"/>
            <a:ext cx="6373826" cy="923330"/>
          </a:xfrm>
          <a:prstGeom prst="rect">
            <a:avLst/>
          </a:prstGeom>
        </p:spPr>
        <p:txBody>
          <a:bodyPr wrap="square">
            <a:spAutoFit/>
          </a:bodyPr>
          <a:lstStyle/>
          <a:p>
            <a:r>
              <a:rPr lang="tr-TR" altLang="tr-TR" dirty="0">
                <a:sym typeface="Symbol" panose="05050102010706020507" pitchFamily="18" charset="2"/>
              </a:rPr>
              <a:t>Duvar veya kapak su yüzeyinin altından başlıyorsa, üçgen prizma yerine yamuk basınç prizmasının hacmini bulmak gerekir. </a:t>
            </a:r>
          </a:p>
          <a:p>
            <a:endParaRPr lang="tr-TR" dirty="0"/>
          </a:p>
        </p:txBody>
      </p:sp>
      <p:pic>
        <p:nvPicPr>
          <p:cNvPr id="6" name="Resim 5">
            <a:extLst>
              <a:ext uri="{FF2B5EF4-FFF2-40B4-BE49-F238E27FC236}">
                <a16:creationId xmlns:a16="http://schemas.microsoft.com/office/drawing/2014/main" xmlns="" id="{96569D15-BAC7-4D3A-932A-3A62343973CD}"/>
              </a:ext>
            </a:extLst>
          </p:cNvPr>
          <p:cNvPicPr>
            <a:picLocks noChangeAspect="1"/>
          </p:cNvPicPr>
          <p:nvPr/>
        </p:nvPicPr>
        <p:blipFill>
          <a:blip r:embed="rId2"/>
          <a:stretch>
            <a:fillRect/>
          </a:stretch>
        </p:blipFill>
        <p:spPr>
          <a:xfrm>
            <a:off x="1328779" y="764955"/>
            <a:ext cx="5508247" cy="3392967"/>
          </a:xfrm>
          <a:prstGeom prst="rect">
            <a:avLst/>
          </a:prstGeom>
        </p:spPr>
      </p:pic>
      <p:pic>
        <p:nvPicPr>
          <p:cNvPr id="8" name="Resim 7">
            <a:extLst>
              <a:ext uri="{FF2B5EF4-FFF2-40B4-BE49-F238E27FC236}">
                <a16:creationId xmlns:a16="http://schemas.microsoft.com/office/drawing/2014/main" xmlns="" id="{E942AD47-7D87-4CB3-B6E7-ED43931772C9}"/>
              </a:ext>
            </a:extLst>
          </p:cNvPr>
          <p:cNvPicPr>
            <a:picLocks noChangeAspect="1"/>
          </p:cNvPicPr>
          <p:nvPr/>
        </p:nvPicPr>
        <p:blipFill>
          <a:blip r:embed="rId3"/>
          <a:stretch>
            <a:fillRect/>
          </a:stretch>
        </p:blipFill>
        <p:spPr>
          <a:xfrm>
            <a:off x="6968368" y="970457"/>
            <a:ext cx="4362450" cy="2752725"/>
          </a:xfrm>
          <a:prstGeom prst="rect">
            <a:avLst/>
          </a:prstGeom>
        </p:spPr>
      </p:pic>
    </p:spTree>
    <p:extLst>
      <p:ext uri="{BB962C8B-B14F-4D97-AF65-F5344CB8AC3E}">
        <p14:creationId xmlns:p14="http://schemas.microsoft.com/office/powerpoint/2010/main" val="3742957211"/>
      </p:ext>
    </p:extLst>
  </p:cSld>
  <p:clrMapOvr>
    <a:masterClrMapping/>
  </p:clrMapOvr>
  <p:transition spd="med">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Eğimli Yüzeylere gelen basınç kuvveti</a:t>
            </a:r>
          </a:p>
        </p:txBody>
      </p:sp>
      <p:sp>
        <p:nvSpPr>
          <p:cNvPr id="3" name="SmartArt Yer Tutucusu 2"/>
          <p:cNvSpPr>
            <a:spLocks noGrp="1"/>
          </p:cNvSpPr>
          <p:nvPr>
            <p:ph type="dgm" idx="1"/>
          </p:nvPr>
        </p:nvSpPr>
        <p:spPr/>
      </p:sp>
      <p:pic>
        <p:nvPicPr>
          <p:cNvPr id="4" name="Resim 3"/>
          <p:cNvPicPr>
            <a:picLocks noChangeAspect="1"/>
          </p:cNvPicPr>
          <p:nvPr/>
        </p:nvPicPr>
        <p:blipFill>
          <a:blip r:embed="rId2"/>
          <a:stretch>
            <a:fillRect/>
          </a:stretch>
        </p:blipFill>
        <p:spPr>
          <a:xfrm>
            <a:off x="997980" y="1236080"/>
            <a:ext cx="7912711" cy="4819422"/>
          </a:xfrm>
          <a:prstGeom prst="rect">
            <a:avLst/>
          </a:prstGeom>
        </p:spPr>
      </p:pic>
    </p:spTree>
    <p:extLst>
      <p:ext uri="{BB962C8B-B14F-4D97-AF65-F5344CB8AC3E}">
        <p14:creationId xmlns:p14="http://schemas.microsoft.com/office/powerpoint/2010/main" val="1328283035"/>
      </p:ext>
    </p:extLst>
  </p:cSld>
  <p:clrMapOvr>
    <a:masterClrMapping/>
  </p:clrMapOvr>
  <p:transition spd="med">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9900" y="5944981"/>
            <a:ext cx="11167535" cy="400110"/>
          </a:xfrm>
        </p:spPr>
        <p:txBody>
          <a:bodyPr>
            <a:noAutofit/>
          </a:bodyPr>
          <a:lstStyle/>
          <a:p>
            <a:r>
              <a:rPr lang="tr-TR" sz="2400" dirty="0" err="1"/>
              <a:t>F</a:t>
            </a:r>
            <a:r>
              <a:rPr lang="tr-TR" sz="2400" baseline="-25000" dirty="0" err="1"/>
              <a:t>x</a:t>
            </a:r>
            <a:r>
              <a:rPr lang="tr-TR" sz="2400" dirty="0"/>
              <a:t>  yatay bileşeni kapağın düşey bir düzlem üzerindeki izdüşümüne etkiyen basınç kuvvetine eşittir.</a:t>
            </a:r>
            <a:br>
              <a:rPr lang="tr-TR" sz="2400" dirty="0"/>
            </a:br>
            <a:r>
              <a:rPr lang="tr-TR" sz="2400" dirty="0" err="1"/>
              <a:t>F</a:t>
            </a:r>
            <a:r>
              <a:rPr lang="tr-TR" sz="2400" baseline="-25000" dirty="0" err="1"/>
              <a:t>h</a:t>
            </a:r>
            <a:r>
              <a:rPr lang="tr-TR" sz="2400" baseline="-25000" dirty="0"/>
              <a:t> </a:t>
            </a:r>
            <a:r>
              <a:rPr lang="tr-TR" sz="2400" dirty="0"/>
              <a:t> düşey basıncı bu alanın üzerindeki su sütununun ağırlığına eşittir.</a:t>
            </a:r>
            <a:endParaRPr lang="tr-TR" sz="2400" baseline="-25000" dirty="0"/>
          </a:p>
        </p:txBody>
      </p:sp>
      <p:sp>
        <p:nvSpPr>
          <p:cNvPr id="3" name="SmartArt Yer Tutucusu 2"/>
          <p:cNvSpPr>
            <a:spLocks noGrp="1"/>
          </p:cNvSpPr>
          <p:nvPr>
            <p:ph type="dgm" idx="1"/>
          </p:nvPr>
        </p:nvSpPr>
        <p:spPr/>
      </p:sp>
      <p:pic>
        <p:nvPicPr>
          <p:cNvPr id="5" name="Resim 4"/>
          <p:cNvPicPr>
            <a:picLocks noChangeAspect="1"/>
          </p:cNvPicPr>
          <p:nvPr/>
        </p:nvPicPr>
        <p:blipFill>
          <a:blip r:embed="rId2"/>
          <a:stretch>
            <a:fillRect/>
          </a:stretch>
        </p:blipFill>
        <p:spPr>
          <a:xfrm>
            <a:off x="569900" y="3744936"/>
            <a:ext cx="7956262" cy="1837580"/>
          </a:xfrm>
          <a:prstGeom prst="rect">
            <a:avLst/>
          </a:prstGeom>
        </p:spPr>
      </p:pic>
      <p:pic>
        <p:nvPicPr>
          <p:cNvPr id="6" name="Resim 5"/>
          <p:cNvPicPr>
            <a:picLocks noChangeAspect="1"/>
          </p:cNvPicPr>
          <p:nvPr/>
        </p:nvPicPr>
        <p:blipFill>
          <a:blip r:embed="rId3"/>
          <a:stretch>
            <a:fillRect/>
          </a:stretch>
        </p:blipFill>
        <p:spPr>
          <a:xfrm>
            <a:off x="882651" y="0"/>
            <a:ext cx="7296150" cy="3714750"/>
          </a:xfrm>
          <a:prstGeom prst="rect">
            <a:avLst/>
          </a:prstGeom>
        </p:spPr>
      </p:pic>
    </p:spTree>
    <p:extLst>
      <p:ext uri="{BB962C8B-B14F-4D97-AF65-F5344CB8AC3E}">
        <p14:creationId xmlns:p14="http://schemas.microsoft.com/office/powerpoint/2010/main" val="1735784749"/>
      </p:ext>
    </p:extLst>
  </p:cSld>
  <p:clrMapOvr>
    <a:masterClrMapping/>
  </p:clrMapOvr>
  <p:transition spd="med">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77641" y="539407"/>
            <a:ext cx="6181802" cy="400110"/>
          </a:xfrm>
        </p:spPr>
        <p:txBody>
          <a:bodyPr>
            <a:normAutofit fontScale="90000"/>
          </a:bodyPr>
          <a:lstStyle/>
          <a:p>
            <a:r>
              <a:rPr lang="tr-TR" dirty="0"/>
              <a:t>ARŞİMET KANUNU</a:t>
            </a:r>
          </a:p>
        </p:txBody>
      </p:sp>
      <p:sp>
        <p:nvSpPr>
          <p:cNvPr id="4" name="Unvan 1"/>
          <p:cNvSpPr txBox="1">
            <a:spLocks/>
          </p:cNvSpPr>
          <p:nvPr/>
        </p:nvSpPr>
        <p:spPr>
          <a:xfrm>
            <a:off x="1097122" y="3078213"/>
            <a:ext cx="11167535"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400" dirty="0"/>
              <a:t>Bu yasaya göre bütünü ya da bir bölümü, durgun bir akışkanın (gaz ya da sıvı) içine batırılan cisimlere, yukarı doğru yönlenmiş bir kaldırma kuvveti etki eder ve bu kuvvetin büyüklüğü, cismin etkisiyle yer değiştiren akışkanın ağırlığına eşittir. Yer değiştiren akışkanın hacmi, akışkana bütünüyle batırılan cismin tüm hacmine, bir bölümü batırılmış cisminse akışkan yüzeyinin altında kalan kesiminin hacmine eşittir. Sıvı ya da gaz içinde yüzen bir cisme etkiyen kaldırma kuvvetinin büyüklüğü cismin ağırlığına eşit, yönü ise cismin ağırlığının yönüne terstir; bu yüzden de cisim, ne yükselir ne de batar. </a:t>
            </a:r>
            <a:br>
              <a:rPr lang="tr-TR" sz="2400" dirty="0"/>
            </a:br>
            <a:endParaRPr lang="tr-TR" sz="2400" dirty="0"/>
          </a:p>
          <a:p>
            <a:r>
              <a:rPr lang="tr-TR" sz="2400" dirty="0"/>
              <a:t>Kaldırma kuvveti, derinlik arttıkça akışkan basıncının da artmasından kaynaklanır. Bu yüzden, cismin daha derindeki bölümlerine etki yapan basınç daha büyüktür. Cisme akışkan basıncıyla uygulanan bütün kuvvetlerin bileşkesi olan kaldırma kuvveti, her durumda yerçekimi kuvvetine ters yönde, yani yukarıya doğrudur.</a:t>
            </a:r>
            <a:br>
              <a:rPr lang="tr-TR" sz="2400" dirty="0"/>
            </a:br>
            <a:r>
              <a:rPr lang="tr-TR" sz="2400" dirty="0"/>
              <a:t>Kaynak:</a:t>
            </a:r>
          </a:p>
          <a:p>
            <a:endParaRPr lang="tr-TR" sz="2400" baseline="-25000" dirty="0"/>
          </a:p>
        </p:txBody>
      </p:sp>
    </p:spTree>
    <p:extLst>
      <p:ext uri="{BB962C8B-B14F-4D97-AF65-F5344CB8AC3E}">
        <p14:creationId xmlns:p14="http://schemas.microsoft.com/office/powerpoint/2010/main" val="401932574"/>
      </p:ext>
    </p:extLst>
  </p:cSld>
  <p:clrMapOvr>
    <a:masterClrMapping/>
  </p:clrMapOvr>
  <p:transition spd="med">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238376" y="642938"/>
            <a:ext cx="35728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b="1" baseline="0" dirty="0"/>
              <a:t>BİR NOKTADA BASINÇ</a:t>
            </a:r>
            <a:endParaRPr lang="tr-TR" altLang="tr-TR" dirty="0"/>
          </a:p>
        </p:txBody>
      </p:sp>
      <p:pic>
        <p:nvPicPr>
          <p:cNvPr id="266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357313"/>
            <a:ext cx="36830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5357813"/>
            <a:ext cx="4051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4"/>
          <p:cNvSpPr>
            <a:spLocks noChangeArrowheads="1"/>
          </p:cNvSpPr>
          <p:nvPr/>
        </p:nvSpPr>
        <p:spPr bwMode="auto">
          <a:xfrm>
            <a:off x="2095500" y="4214814"/>
            <a:ext cx="3214688" cy="708025"/>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aseline="0"/>
              <a:t>Prizmaya etkiyen kuvvetler için denge denklemleri:</a:t>
            </a:r>
            <a:endParaRPr lang="tr-TR" altLang="tr-TR" sz="2000"/>
          </a:p>
        </p:txBody>
      </p:sp>
      <p:pic>
        <p:nvPicPr>
          <p:cNvPr id="266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1428751"/>
            <a:ext cx="30718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ChangeArrowheads="1"/>
          </p:cNvSpPr>
          <p:nvPr/>
        </p:nvSpPr>
        <p:spPr bwMode="auto">
          <a:xfrm>
            <a:off x="7167563" y="1928813"/>
            <a:ext cx="2322512" cy="400050"/>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aseline="0"/>
              <a:t>Bu denklemlerden:</a:t>
            </a:r>
            <a:endParaRPr lang="tr-TR" altLang="tr-TR" sz="2000"/>
          </a:p>
        </p:txBody>
      </p:sp>
      <p:pic>
        <p:nvPicPr>
          <p:cNvPr id="266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1" y="2500314"/>
            <a:ext cx="171767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881813" y="3726597"/>
            <a:ext cx="3571875" cy="1631216"/>
          </a:xfrm>
          <a:prstGeom prst="rect">
            <a:avLst/>
          </a:prstGeom>
          <a:solidFill>
            <a:schemeClr val="accent1">
              <a:lumMod val="20000"/>
              <a:lumOff val="80000"/>
            </a:schemeClr>
          </a:solidFill>
        </p:spPr>
        <p:txBody>
          <a:bodyPr>
            <a:spAutoFit/>
          </a:bodyPr>
          <a:lstStyle/>
          <a:p>
            <a:pPr>
              <a:defRPr/>
            </a:pPr>
            <a:r>
              <a:rPr lang="tr-TR" sz="2000" dirty="0">
                <a:latin typeface="Arial" charset="0"/>
              </a:rPr>
              <a:t>Üçgen prizmanın boyutlarını küçültürsek,</a:t>
            </a:r>
          </a:p>
          <a:p>
            <a:pPr>
              <a:defRPr/>
            </a:pPr>
            <a:r>
              <a:rPr lang="pl-PL" sz="2000" dirty="0">
                <a:latin typeface="Arial" charset="0"/>
              </a:rPr>
              <a:t>dx →</a:t>
            </a:r>
            <a:r>
              <a:rPr lang="tr-TR" sz="2000" dirty="0">
                <a:latin typeface="Arial" charset="0"/>
              </a:rPr>
              <a:t> 0</a:t>
            </a:r>
            <a:r>
              <a:rPr lang="pl-PL" sz="2000" dirty="0">
                <a:latin typeface="Arial" charset="0"/>
              </a:rPr>
              <a:t>, dz</a:t>
            </a:r>
            <a:r>
              <a:rPr lang="tr-TR" sz="2000" dirty="0">
                <a:latin typeface="Arial" charset="0"/>
              </a:rPr>
              <a:t> → 0</a:t>
            </a:r>
            <a:r>
              <a:rPr lang="pl-PL" sz="2000" dirty="0">
                <a:latin typeface="Arial" charset="0"/>
              </a:rPr>
              <a:t>. Bu durumda </a:t>
            </a:r>
            <a:r>
              <a:rPr lang="tr-TR" sz="2000" dirty="0">
                <a:latin typeface="Arial" charset="0"/>
              </a:rPr>
              <a:t>(</a:t>
            </a:r>
            <a:r>
              <a:rPr lang="pl-PL" sz="2000" dirty="0">
                <a:latin typeface="Arial" charset="0"/>
              </a:rPr>
              <a:t>dx</a:t>
            </a:r>
            <a:r>
              <a:rPr lang="tr-TR" sz="2000" dirty="0">
                <a:latin typeface="Arial" charset="0"/>
              </a:rPr>
              <a:t>,</a:t>
            </a:r>
            <a:r>
              <a:rPr lang="pl-PL" sz="2000" dirty="0">
                <a:latin typeface="Arial" charset="0"/>
              </a:rPr>
              <a:t>dz</a:t>
            </a:r>
            <a:r>
              <a:rPr lang="tr-TR" sz="2000" dirty="0">
                <a:latin typeface="Arial" charset="0"/>
              </a:rPr>
              <a:t>,ds) üçgeni bir </a:t>
            </a:r>
            <a:r>
              <a:rPr lang="tr-TR" sz="2000" b="1" dirty="0">
                <a:latin typeface="Arial" charset="0"/>
              </a:rPr>
              <a:t>noktaya indirgenecektir. </a:t>
            </a:r>
          </a:p>
        </p:txBody>
      </p:sp>
      <p:pic>
        <p:nvPicPr>
          <p:cNvPr id="266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7548" y="5484455"/>
            <a:ext cx="164306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881818" y="5857892"/>
            <a:ext cx="3357586" cy="707886"/>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tr-TR" sz="2000" b="1" dirty="0"/>
              <a:t>Bir noktada basınç doğrultudan bağımsızdır.</a:t>
            </a:r>
          </a:p>
        </p:txBody>
      </p:sp>
    </p:spTree>
    <p:extLst>
      <p:ext uri="{BB962C8B-B14F-4D97-AF65-F5344CB8AC3E}">
        <p14:creationId xmlns:p14="http://schemas.microsoft.com/office/powerpoint/2010/main" val="3678053793"/>
      </p:ext>
    </p:extLst>
  </p:cSld>
  <p:clrMapOvr>
    <a:masterClrMapping/>
  </p:clrMapOvr>
  <p:transition spd="med">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59727496-82F2-4381-850D-F8DB2DB0633A}"/>
              </a:ext>
            </a:extLst>
          </p:cNvPr>
          <p:cNvPicPr>
            <a:picLocks noChangeAspect="1"/>
          </p:cNvPicPr>
          <p:nvPr/>
        </p:nvPicPr>
        <p:blipFill>
          <a:blip r:embed="rId2"/>
          <a:stretch>
            <a:fillRect/>
          </a:stretch>
        </p:blipFill>
        <p:spPr>
          <a:xfrm>
            <a:off x="1333936" y="687875"/>
            <a:ext cx="7829550" cy="2914650"/>
          </a:xfrm>
          <a:prstGeom prst="rect">
            <a:avLst/>
          </a:prstGeom>
        </p:spPr>
      </p:pic>
      <p:pic>
        <p:nvPicPr>
          <p:cNvPr id="7" name="Resim 6">
            <a:extLst>
              <a:ext uri="{FF2B5EF4-FFF2-40B4-BE49-F238E27FC236}">
                <a16:creationId xmlns:a16="http://schemas.microsoft.com/office/drawing/2014/main" xmlns="" id="{E9FF6C19-80E2-4DB3-A778-07225B26FA78}"/>
              </a:ext>
            </a:extLst>
          </p:cNvPr>
          <p:cNvPicPr>
            <a:picLocks noChangeAspect="1"/>
          </p:cNvPicPr>
          <p:nvPr/>
        </p:nvPicPr>
        <p:blipFill>
          <a:blip r:embed="rId3"/>
          <a:stretch>
            <a:fillRect/>
          </a:stretch>
        </p:blipFill>
        <p:spPr>
          <a:xfrm>
            <a:off x="1166856" y="3429000"/>
            <a:ext cx="7677150" cy="3333750"/>
          </a:xfrm>
          <a:prstGeom prst="rect">
            <a:avLst/>
          </a:prstGeom>
        </p:spPr>
      </p:pic>
    </p:spTree>
    <p:extLst>
      <p:ext uri="{BB962C8B-B14F-4D97-AF65-F5344CB8AC3E}">
        <p14:creationId xmlns:p14="http://schemas.microsoft.com/office/powerpoint/2010/main" val="554394603"/>
      </p:ext>
    </p:extLst>
  </p:cSld>
  <p:clrMapOvr>
    <a:masterClrMapping/>
  </p:clrMapOvr>
  <p:transition spd="med">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024063" y="714376"/>
            <a:ext cx="6286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b="1" baseline="0" dirty="0"/>
              <a:t>BASINCIN DERİNLİKLE DEGİŞİMİ</a:t>
            </a:r>
            <a:endParaRPr lang="tr-TR" altLang="tr-TR" b="1" dirty="0"/>
          </a:p>
        </p:txBody>
      </p:sp>
      <p:sp>
        <p:nvSpPr>
          <p:cNvPr id="27651" name="Rectangle 2"/>
          <p:cNvSpPr>
            <a:spLocks noChangeArrowheads="1"/>
          </p:cNvSpPr>
          <p:nvPr/>
        </p:nvSpPr>
        <p:spPr bwMode="auto">
          <a:xfrm>
            <a:off x="1952625" y="1285876"/>
            <a:ext cx="8286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aseline="0" dirty="0"/>
              <a:t>Durgun bir akışkan kütlesi içerisinde boyutlan (1x1xdz) olan bir akışkan parçası düşünelim:</a:t>
            </a:r>
            <a:endParaRPr lang="tr-TR" altLang="tr-TR" sz="2000" dirty="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1" y="1928814"/>
            <a:ext cx="61436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4"/>
          <p:cNvSpPr>
            <a:spLocks noChangeArrowheads="1"/>
          </p:cNvSpPr>
          <p:nvPr/>
        </p:nvSpPr>
        <p:spPr bwMode="auto">
          <a:xfrm>
            <a:off x="1952626" y="5357813"/>
            <a:ext cx="4143375" cy="4000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aseline="0"/>
              <a:t>z-doğrultusunda denge denklemi:</a:t>
            </a:r>
            <a:endParaRPr lang="tr-TR" altLang="tr-TR" sz="2000"/>
          </a:p>
        </p:txBody>
      </p:sp>
      <p:pic>
        <p:nvPicPr>
          <p:cNvPr id="276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25" y="6000750"/>
            <a:ext cx="31432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5453063" y="6143626"/>
            <a:ext cx="5715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pic>
        <p:nvPicPr>
          <p:cNvPr id="276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188" y="6000751"/>
            <a:ext cx="13573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113979"/>
      </p:ext>
    </p:extLst>
  </p:cSld>
  <p:clrMapOvr>
    <a:masterClrMapping/>
  </p:clrMapOvr>
  <p:transition spd="med">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10" y="312229"/>
            <a:ext cx="4741862"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8597" y="879630"/>
            <a:ext cx="21431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Brace 5"/>
          <p:cNvSpPr/>
          <p:nvPr/>
        </p:nvSpPr>
        <p:spPr>
          <a:xfrm>
            <a:off x="6096000" y="312229"/>
            <a:ext cx="857256" cy="3286148"/>
          </a:xfrm>
          <a:prstGeom prst="rightBrace">
            <a:avLst/>
          </a:prstGeom>
          <a:ln>
            <a:solidFill>
              <a:schemeClr val="accent1"/>
            </a:solidFill>
          </a:ln>
          <a:effectLst>
            <a:glow rad="228600">
              <a:schemeClr val="accent6">
                <a:satMod val="175000"/>
                <a:alpha val="40000"/>
              </a:schemeClr>
            </a:glow>
          </a:effectLst>
        </p:spPr>
        <p:style>
          <a:lnRef idx="1">
            <a:schemeClr val="dk1"/>
          </a:lnRef>
          <a:fillRef idx="0">
            <a:schemeClr val="dk1"/>
          </a:fillRef>
          <a:effectRef idx="0">
            <a:schemeClr val="dk1"/>
          </a:effectRef>
          <a:fontRef idx="minor">
            <a:schemeClr val="tx1"/>
          </a:fontRef>
        </p:style>
        <p:txBody>
          <a:bodyPr anchor="ctr"/>
          <a:lstStyle/>
          <a:p>
            <a:pPr algn="ctr">
              <a:defRPr/>
            </a:pPr>
            <a:endParaRPr lang="tr-TR"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86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651" y="1409724"/>
            <a:ext cx="150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Rectangle 7"/>
          <p:cNvSpPr>
            <a:spLocks noChangeArrowheads="1"/>
          </p:cNvSpPr>
          <p:nvPr/>
        </p:nvSpPr>
        <p:spPr bwMode="auto">
          <a:xfrm>
            <a:off x="7667626" y="1450048"/>
            <a:ext cx="197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1" baseline="0" dirty="0"/>
              <a:t>mutlak basınç:</a:t>
            </a:r>
            <a:endParaRPr lang="tr-TR" altLang="tr-TR" sz="2000" dirty="0"/>
          </a:p>
        </p:txBody>
      </p:sp>
      <p:sp>
        <p:nvSpPr>
          <p:cNvPr id="28681" name="Rectangle 8"/>
          <p:cNvSpPr>
            <a:spLocks noChangeArrowheads="1"/>
          </p:cNvSpPr>
          <p:nvPr/>
        </p:nvSpPr>
        <p:spPr bwMode="auto">
          <a:xfrm>
            <a:off x="7667626" y="2166387"/>
            <a:ext cx="1863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1" baseline="0" dirty="0"/>
              <a:t>rölatif basınç:</a:t>
            </a:r>
            <a:endParaRPr lang="tr-TR" altLang="tr-TR" sz="2000" dirty="0"/>
          </a:p>
        </p:txBody>
      </p:sp>
      <p:pic>
        <p:nvPicPr>
          <p:cNvPr id="286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7089" y="2121937"/>
            <a:ext cx="14287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10"/>
          <p:cNvSpPr>
            <a:spLocks noChangeArrowheads="1"/>
          </p:cNvSpPr>
          <p:nvPr/>
        </p:nvSpPr>
        <p:spPr bwMode="auto">
          <a:xfrm>
            <a:off x="1084918" y="5624427"/>
            <a:ext cx="8025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aseline="0" dirty="0"/>
              <a:t>► Durgun bir akışkanda basıncı aynı olan noktaların geometrik yeri birer yatay düzlemdir. Bunlara “</a:t>
            </a:r>
            <a:r>
              <a:rPr lang="tr-TR" altLang="tr-TR" sz="2000" b="1" baseline="0" dirty="0" err="1">
                <a:solidFill>
                  <a:srgbClr val="C00000"/>
                </a:solidFill>
              </a:rPr>
              <a:t>nivo</a:t>
            </a:r>
            <a:r>
              <a:rPr lang="tr-TR" altLang="tr-TR" sz="2000" b="1" baseline="0" dirty="0">
                <a:solidFill>
                  <a:srgbClr val="C00000"/>
                </a:solidFill>
              </a:rPr>
              <a:t> yüzeyleri</a:t>
            </a:r>
            <a:r>
              <a:rPr lang="tr-TR" altLang="tr-TR" sz="2000" baseline="0" dirty="0"/>
              <a:t>” denir.</a:t>
            </a:r>
            <a:endParaRPr lang="tr-TR" altLang="tr-TR" sz="2000" dirty="0"/>
          </a:p>
        </p:txBody>
      </p:sp>
      <p:pic>
        <p:nvPicPr>
          <p:cNvPr id="3" name="Resim 2">
            <a:extLst>
              <a:ext uri="{FF2B5EF4-FFF2-40B4-BE49-F238E27FC236}">
                <a16:creationId xmlns:a16="http://schemas.microsoft.com/office/drawing/2014/main" xmlns="" id="{13AB9102-80FF-4E88-AF35-A9FCA9A673BE}"/>
              </a:ext>
            </a:extLst>
          </p:cNvPr>
          <p:cNvPicPr>
            <a:picLocks noChangeAspect="1"/>
          </p:cNvPicPr>
          <p:nvPr/>
        </p:nvPicPr>
        <p:blipFill>
          <a:blip r:embed="rId6"/>
          <a:stretch>
            <a:fillRect/>
          </a:stretch>
        </p:blipFill>
        <p:spPr>
          <a:xfrm>
            <a:off x="1030442" y="4210555"/>
            <a:ext cx="10487643" cy="1413872"/>
          </a:xfrm>
          <a:prstGeom prst="rect">
            <a:avLst/>
          </a:prstGeom>
        </p:spPr>
      </p:pic>
    </p:spTree>
    <p:extLst>
      <p:ext uri="{BB962C8B-B14F-4D97-AF65-F5344CB8AC3E}">
        <p14:creationId xmlns:p14="http://schemas.microsoft.com/office/powerpoint/2010/main" val="493752983"/>
      </p:ext>
    </p:extLst>
  </p:cSld>
  <p:clrMapOvr>
    <a:masterClrMapping/>
  </p:clrMapOvr>
  <p:transition spd="med">
    <p:randomBa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952625" y="785813"/>
            <a:ext cx="457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b="1" baseline="0"/>
              <a:t>Mutlak Basınç, Rölatif Basınç:</a:t>
            </a:r>
            <a:endParaRPr lang="tr-TR" altLang="tr-TR" b="1"/>
          </a:p>
        </p:txBody>
      </p:sp>
      <p:sp>
        <p:nvSpPr>
          <p:cNvPr id="29699" name="Rectangle 4"/>
          <p:cNvSpPr>
            <a:spLocks noChangeArrowheads="1"/>
          </p:cNvSpPr>
          <p:nvPr/>
        </p:nvSpPr>
        <p:spPr bwMode="auto">
          <a:xfrm>
            <a:off x="1809751" y="2714626"/>
            <a:ext cx="842962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panose="020B0604020202020204" pitchFamily="34" charset="0"/>
              </a:defRPr>
            </a:lvl1pPr>
            <a:lvl2pPr marL="742950" indent="-285750">
              <a:defRPr sz="2400" baseline="30000">
                <a:solidFill>
                  <a:schemeClr val="tx1"/>
                </a:solidFill>
                <a:latin typeface="Arial" panose="020B0604020202020204" pitchFamily="34" charset="0"/>
              </a:defRPr>
            </a:lvl2pPr>
            <a:lvl3pPr marL="1143000" indent="-228600">
              <a:defRPr sz="2400" baseline="30000">
                <a:solidFill>
                  <a:schemeClr val="tx1"/>
                </a:solidFill>
                <a:latin typeface="Arial" panose="020B0604020202020204" pitchFamily="34" charset="0"/>
              </a:defRPr>
            </a:lvl3pPr>
            <a:lvl4pPr marL="1600200" indent="-228600">
              <a:defRPr sz="2400" baseline="30000">
                <a:solidFill>
                  <a:schemeClr val="tx1"/>
                </a:solidFill>
                <a:latin typeface="Arial" panose="020B0604020202020204" pitchFamily="34" charset="0"/>
              </a:defRPr>
            </a:lvl4pPr>
            <a:lvl5pPr marL="2057400" indent="-228600">
              <a:defRPr sz="2400" baseline="30000">
                <a:solidFill>
                  <a:schemeClr val="tx1"/>
                </a:solidFill>
                <a:latin typeface="Arial" panose="020B0604020202020204" pitchFamily="34" charset="0"/>
              </a:defRPr>
            </a:lvl5pPr>
            <a:lvl6pPr marL="2514600" indent="-228600" eaLnBrk="0" fontAlgn="base" hangingPunct="0">
              <a:spcBef>
                <a:spcPct val="0"/>
              </a:spcBef>
              <a:spcAft>
                <a:spcPct val="0"/>
              </a:spcAft>
              <a:defRPr sz="2400" baseline="30000">
                <a:solidFill>
                  <a:schemeClr val="tx1"/>
                </a:solidFill>
                <a:latin typeface="Arial" panose="020B0604020202020204" pitchFamily="34" charset="0"/>
              </a:defRPr>
            </a:lvl6pPr>
            <a:lvl7pPr marL="2971800" indent="-228600" eaLnBrk="0" fontAlgn="base" hangingPunct="0">
              <a:spcBef>
                <a:spcPct val="0"/>
              </a:spcBef>
              <a:spcAft>
                <a:spcPct val="0"/>
              </a:spcAft>
              <a:defRPr sz="2400" baseline="30000">
                <a:solidFill>
                  <a:schemeClr val="tx1"/>
                </a:solidFill>
                <a:latin typeface="Arial" panose="020B0604020202020204" pitchFamily="34" charset="0"/>
              </a:defRPr>
            </a:lvl7pPr>
            <a:lvl8pPr marL="3429000" indent="-228600" eaLnBrk="0" fontAlgn="base" hangingPunct="0">
              <a:spcBef>
                <a:spcPct val="0"/>
              </a:spcBef>
              <a:spcAft>
                <a:spcPct val="0"/>
              </a:spcAft>
              <a:defRPr sz="2400" baseline="30000">
                <a:solidFill>
                  <a:schemeClr val="tx1"/>
                </a:solidFill>
                <a:latin typeface="Arial" panose="020B0604020202020204" pitchFamily="34" charset="0"/>
              </a:defRPr>
            </a:lvl8pPr>
            <a:lvl9pPr marL="3886200" indent="-228600" eaLnBrk="0" fontAlgn="base" hangingPunct="0">
              <a:spcBef>
                <a:spcPct val="0"/>
              </a:spcBef>
              <a:spcAft>
                <a:spcPct val="0"/>
              </a:spcAft>
              <a:defRPr sz="2400" baseline="30000">
                <a:solidFill>
                  <a:schemeClr val="tx1"/>
                </a:solidFill>
                <a:latin typeface="Arial" panose="020B0604020202020204" pitchFamily="34" charset="0"/>
              </a:defRPr>
            </a:lvl9pPr>
          </a:lstStyle>
          <a:p>
            <a:r>
              <a:rPr lang="tr-TR" altLang="tr-TR" sz="2000" baseline="0"/>
              <a:t>Basınç ölçen manometreler ve düzenekler rölatif basıncı verdiğinden, rölatif basınca </a:t>
            </a:r>
            <a:r>
              <a:rPr lang="tr-TR" altLang="tr-TR" sz="2000" b="1" i="1" baseline="0">
                <a:solidFill>
                  <a:srgbClr val="C00000"/>
                </a:solidFill>
              </a:rPr>
              <a:t>manometre basıncı </a:t>
            </a:r>
            <a:r>
              <a:rPr lang="tr-TR" altLang="tr-TR" sz="2000" i="1" baseline="0"/>
              <a:t>da denir.</a:t>
            </a:r>
          </a:p>
          <a:p>
            <a:endParaRPr lang="tr-TR" altLang="tr-TR" sz="2000" i="1" baseline="0"/>
          </a:p>
          <a:p>
            <a:r>
              <a:rPr lang="tr-TR" altLang="tr-TR" sz="2000" baseline="0"/>
              <a:t>Atmosfer basıncı, Patm, </a:t>
            </a:r>
            <a:r>
              <a:rPr lang="tr-TR" altLang="tr-TR" sz="2000" b="1" i="1" baseline="0">
                <a:solidFill>
                  <a:srgbClr val="C00000"/>
                </a:solidFill>
              </a:rPr>
              <a:t>barometre basıncı </a:t>
            </a:r>
            <a:r>
              <a:rPr lang="tr-TR" altLang="tr-TR" sz="2000" i="1" baseline="0"/>
              <a:t>olarak da anılır ve denizden</a:t>
            </a:r>
          </a:p>
          <a:p>
            <a:r>
              <a:rPr lang="tr-TR" altLang="tr-TR" sz="2000" baseline="0"/>
              <a:t>yükseklik ve meteorolojik şartlar ile değişir. </a:t>
            </a:r>
          </a:p>
          <a:p>
            <a:endParaRPr lang="tr-TR" altLang="tr-TR" sz="2000" i="1" baseline="0">
              <a:solidFill>
                <a:srgbClr val="0070C0"/>
              </a:solidFill>
            </a:endParaRPr>
          </a:p>
          <a:p>
            <a:r>
              <a:rPr lang="tr-TR" altLang="tr-TR" sz="2000" i="1" baseline="0">
                <a:solidFill>
                  <a:srgbClr val="0070C0"/>
                </a:solidFill>
              </a:rPr>
              <a:t>Standart atmosfer basıncı </a:t>
            </a:r>
            <a:r>
              <a:rPr lang="tr-TR" altLang="tr-TR" sz="2000" baseline="0"/>
              <a:t>deniz</a:t>
            </a:r>
            <a:r>
              <a:rPr lang="tr-TR" altLang="tr-TR" sz="2000" i="1" baseline="0"/>
              <a:t> </a:t>
            </a:r>
            <a:r>
              <a:rPr lang="tr-TR" altLang="tr-TR" sz="2000" baseline="0"/>
              <a:t>seviyesindeki basınç olup aşağıdaki değerler ile verilir:</a:t>
            </a:r>
          </a:p>
          <a:p>
            <a:endParaRPr lang="tr-TR" altLang="tr-TR" sz="2000" baseline="0"/>
          </a:p>
          <a:p>
            <a:r>
              <a:rPr lang="tr-TR" altLang="tr-TR" sz="2000" baseline="0"/>
              <a:t>Patm = 760 mm Hg  = 10,34 m su  = 101300 Pa = 1,013 bar</a:t>
            </a:r>
            <a:endParaRPr lang="tr-TR" altLang="tr-TR" sz="2000" i="1" baseline="0"/>
          </a:p>
          <a:p>
            <a:endParaRPr lang="tr-TR" altLang="tr-TR" sz="200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563" y="1500189"/>
            <a:ext cx="3917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735290"/>
      </p:ext>
    </p:extLst>
  </p:cSld>
  <p:clrMapOvr>
    <a:masterClrMapping/>
  </p:clrMapOvr>
  <p:transition spd="med">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4" y="2143126"/>
            <a:ext cx="74644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38314" y="1214438"/>
            <a:ext cx="8072437" cy="369332"/>
          </a:xfrm>
          <a:prstGeom prst="rect">
            <a:avLst/>
          </a:prstGeom>
          <a:solidFill>
            <a:schemeClr val="accent5">
              <a:lumMod val="20000"/>
              <a:lumOff val="80000"/>
            </a:schemeClr>
          </a:solidFill>
        </p:spPr>
        <p:txBody>
          <a:bodyPr>
            <a:spAutoFit/>
          </a:bodyPr>
          <a:lstStyle/>
          <a:p>
            <a:pPr>
              <a:defRPr/>
            </a:pPr>
            <a:r>
              <a:rPr lang="tr-TR" dirty="0">
                <a:latin typeface="Arial" charset="0"/>
              </a:rPr>
              <a:t>Mutlak ve rölatif basınç değerleri şematik olarak gösterimi:</a:t>
            </a:r>
          </a:p>
        </p:txBody>
      </p:sp>
    </p:spTree>
    <p:extLst>
      <p:ext uri="{BB962C8B-B14F-4D97-AF65-F5344CB8AC3E}">
        <p14:creationId xmlns:p14="http://schemas.microsoft.com/office/powerpoint/2010/main" val="1999102789"/>
      </p:ext>
    </p:extLst>
  </p:cSld>
  <p:clrMapOvr>
    <a:masterClrMapping/>
  </p:clrMapOvr>
  <p:transition spd="med">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35024" y="6075377"/>
            <a:ext cx="5337994" cy="400110"/>
          </a:xfrm>
        </p:spPr>
        <p:txBody>
          <a:bodyPr>
            <a:noAutofit/>
          </a:bodyPr>
          <a:lstStyle/>
          <a:p>
            <a:r>
              <a:rPr lang="tr-TR" sz="1600" dirty="0"/>
              <a:t>Bir birleşik kaptaki iki yüzeyde eğer atmosfere açıksa iki taraftaki seviyede aynı olacaktır. </a:t>
            </a:r>
          </a:p>
        </p:txBody>
      </p:sp>
      <p:pic>
        <p:nvPicPr>
          <p:cNvPr id="4" name="Resim 3"/>
          <p:cNvPicPr>
            <a:picLocks noChangeAspect="1"/>
          </p:cNvPicPr>
          <p:nvPr/>
        </p:nvPicPr>
        <p:blipFill>
          <a:blip r:embed="rId2"/>
          <a:stretch>
            <a:fillRect/>
          </a:stretch>
        </p:blipFill>
        <p:spPr>
          <a:xfrm>
            <a:off x="1039361" y="153448"/>
            <a:ext cx="10096500" cy="5410200"/>
          </a:xfrm>
          <a:prstGeom prst="rect">
            <a:avLst/>
          </a:prstGeom>
        </p:spPr>
      </p:pic>
    </p:spTree>
    <p:extLst>
      <p:ext uri="{BB962C8B-B14F-4D97-AF65-F5344CB8AC3E}">
        <p14:creationId xmlns:p14="http://schemas.microsoft.com/office/powerpoint/2010/main" val="1389510857"/>
      </p:ext>
    </p:extLst>
  </p:cSld>
  <p:clrMapOvr>
    <a:masterClrMapping/>
  </p:clrMapOvr>
  <p:transition spd="med">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690614" y="2645249"/>
            <a:ext cx="4446943" cy="3104762"/>
          </a:xfrm>
        </p:spPr>
        <p:txBody>
          <a:bodyPr>
            <a:noAutofit/>
          </a:bodyPr>
          <a:lstStyle/>
          <a:p>
            <a:r>
              <a:rPr lang="tr-TR" sz="1800" b="1" dirty="0"/>
              <a:t>Manometre bir noktadaki basıncı ölçmeye yarayan U şeklinde kıvrılmış ve içerisinde genellikle </a:t>
            </a:r>
            <a:r>
              <a:rPr lang="tr-TR" sz="1800" b="1" dirty="0" err="1"/>
              <a:t>civa</a:t>
            </a:r>
            <a:r>
              <a:rPr lang="tr-TR" sz="1800" b="1" dirty="0"/>
              <a:t> bulunan bir ölçüm aletidir. Yukarıdaki denklemden A noktasındaki basınç ölçülebilir</a:t>
            </a:r>
            <a:r>
              <a:rPr lang="tr-TR" sz="1800" dirty="0"/>
              <a:t>. </a:t>
            </a:r>
          </a:p>
        </p:txBody>
      </p:sp>
      <p:sp>
        <p:nvSpPr>
          <p:cNvPr id="5" name="Unvan 1"/>
          <p:cNvSpPr txBox="1">
            <a:spLocks/>
          </p:cNvSpPr>
          <p:nvPr/>
        </p:nvSpPr>
        <p:spPr>
          <a:xfrm>
            <a:off x="6166766" y="5580266"/>
            <a:ext cx="4867073" cy="4001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dirty="0"/>
              <a:t>.</a:t>
            </a:r>
            <a:endParaRPr lang="tr-TR" sz="1800" baseline="30000" dirty="0"/>
          </a:p>
          <a:p>
            <a:endParaRPr lang="tr-TR" sz="1800" dirty="0"/>
          </a:p>
          <a:p>
            <a:r>
              <a:rPr lang="tr-TR" sz="1800" dirty="0"/>
              <a:t> </a:t>
            </a:r>
          </a:p>
        </p:txBody>
      </p:sp>
      <p:pic>
        <p:nvPicPr>
          <p:cNvPr id="3" name="Resim 2"/>
          <p:cNvPicPr>
            <a:picLocks noChangeAspect="1"/>
          </p:cNvPicPr>
          <p:nvPr/>
        </p:nvPicPr>
        <p:blipFill>
          <a:blip r:embed="rId2"/>
          <a:stretch>
            <a:fillRect/>
          </a:stretch>
        </p:blipFill>
        <p:spPr>
          <a:xfrm>
            <a:off x="972708" y="249612"/>
            <a:ext cx="5321000" cy="6196988"/>
          </a:xfrm>
          <a:prstGeom prst="rect">
            <a:avLst/>
          </a:prstGeom>
        </p:spPr>
      </p:pic>
    </p:spTree>
    <p:extLst>
      <p:ext uri="{BB962C8B-B14F-4D97-AF65-F5344CB8AC3E}">
        <p14:creationId xmlns:p14="http://schemas.microsoft.com/office/powerpoint/2010/main" val="2373563010"/>
      </p:ext>
    </p:extLst>
  </p:cSld>
  <p:clrMapOvr>
    <a:masterClrMapping/>
  </p:clrMapOvr>
  <p:transition spd="med">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Kapalı uçlu manometre           Açık uçlu manometre</a:t>
            </a:r>
          </a:p>
        </p:txBody>
      </p:sp>
      <p:pic>
        <p:nvPicPr>
          <p:cNvPr id="4" name="Resim 3"/>
          <p:cNvPicPr>
            <a:picLocks noChangeAspect="1"/>
          </p:cNvPicPr>
          <p:nvPr/>
        </p:nvPicPr>
        <p:blipFill>
          <a:blip r:embed="rId2"/>
          <a:stretch>
            <a:fillRect/>
          </a:stretch>
        </p:blipFill>
        <p:spPr>
          <a:xfrm>
            <a:off x="1040026" y="1346991"/>
            <a:ext cx="3107898" cy="2592730"/>
          </a:xfrm>
          <a:prstGeom prst="rect">
            <a:avLst/>
          </a:prstGeom>
        </p:spPr>
      </p:pic>
      <p:pic>
        <p:nvPicPr>
          <p:cNvPr id="5" name="Resim 4"/>
          <p:cNvPicPr>
            <a:picLocks noChangeAspect="1"/>
          </p:cNvPicPr>
          <p:nvPr/>
        </p:nvPicPr>
        <p:blipFill>
          <a:blip r:embed="rId3"/>
          <a:stretch>
            <a:fillRect/>
          </a:stretch>
        </p:blipFill>
        <p:spPr>
          <a:xfrm>
            <a:off x="6168597" y="1300163"/>
            <a:ext cx="2663162" cy="2586634"/>
          </a:xfrm>
          <a:prstGeom prst="rect">
            <a:avLst/>
          </a:prstGeom>
        </p:spPr>
      </p:pic>
      <p:pic>
        <p:nvPicPr>
          <p:cNvPr id="6" name="Resim 5"/>
          <p:cNvPicPr>
            <a:picLocks noChangeAspect="1"/>
          </p:cNvPicPr>
          <p:nvPr/>
        </p:nvPicPr>
        <p:blipFill>
          <a:blip r:embed="rId4"/>
          <a:stretch>
            <a:fillRect/>
          </a:stretch>
        </p:blipFill>
        <p:spPr>
          <a:xfrm>
            <a:off x="6450741" y="4052968"/>
            <a:ext cx="2553215" cy="2945426"/>
          </a:xfrm>
          <a:prstGeom prst="rect">
            <a:avLst/>
          </a:prstGeom>
        </p:spPr>
      </p:pic>
      <p:sp>
        <p:nvSpPr>
          <p:cNvPr id="7" name="Unvan 1"/>
          <p:cNvSpPr txBox="1">
            <a:spLocks/>
          </p:cNvSpPr>
          <p:nvPr/>
        </p:nvSpPr>
        <p:spPr>
          <a:xfrm>
            <a:off x="9003956" y="4656051"/>
            <a:ext cx="2807618" cy="9868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dirty="0"/>
              <a:t>Açık uçlu manometre </a:t>
            </a:r>
          </a:p>
          <a:p>
            <a:r>
              <a:rPr lang="tr-TR" sz="1800" dirty="0"/>
              <a:t>(Gazın basıncı atmosfer basıncından küçük)</a:t>
            </a:r>
          </a:p>
        </p:txBody>
      </p:sp>
      <p:pic>
        <p:nvPicPr>
          <p:cNvPr id="8" name="Resim 7"/>
          <p:cNvPicPr>
            <a:picLocks noChangeAspect="1"/>
          </p:cNvPicPr>
          <p:nvPr/>
        </p:nvPicPr>
        <p:blipFill>
          <a:blip r:embed="rId5"/>
          <a:stretch>
            <a:fillRect/>
          </a:stretch>
        </p:blipFill>
        <p:spPr>
          <a:xfrm>
            <a:off x="1321786" y="4113126"/>
            <a:ext cx="1590675" cy="542925"/>
          </a:xfrm>
          <a:prstGeom prst="rect">
            <a:avLst/>
          </a:prstGeom>
        </p:spPr>
      </p:pic>
      <p:pic>
        <p:nvPicPr>
          <p:cNvPr id="11" name="Resim 10"/>
          <p:cNvPicPr>
            <a:picLocks noChangeAspect="1"/>
          </p:cNvPicPr>
          <p:nvPr/>
        </p:nvPicPr>
        <p:blipFill>
          <a:blip r:embed="rId6"/>
          <a:stretch>
            <a:fillRect/>
          </a:stretch>
        </p:blipFill>
        <p:spPr>
          <a:xfrm>
            <a:off x="8880544" y="2213531"/>
            <a:ext cx="2667000" cy="647700"/>
          </a:xfrm>
          <a:prstGeom prst="rect">
            <a:avLst/>
          </a:prstGeom>
        </p:spPr>
      </p:pic>
      <p:pic>
        <p:nvPicPr>
          <p:cNvPr id="12" name="Resim 11"/>
          <p:cNvPicPr>
            <a:picLocks noChangeAspect="1"/>
          </p:cNvPicPr>
          <p:nvPr/>
        </p:nvPicPr>
        <p:blipFill>
          <a:blip r:embed="rId7"/>
          <a:stretch>
            <a:fillRect/>
          </a:stretch>
        </p:blipFill>
        <p:spPr>
          <a:xfrm>
            <a:off x="8828156" y="5809077"/>
            <a:ext cx="2771775" cy="638175"/>
          </a:xfrm>
          <a:prstGeom prst="rect">
            <a:avLst/>
          </a:prstGeom>
        </p:spPr>
      </p:pic>
    </p:spTree>
    <p:extLst>
      <p:ext uri="{BB962C8B-B14F-4D97-AF65-F5344CB8AC3E}">
        <p14:creationId xmlns:p14="http://schemas.microsoft.com/office/powerpoint/2010/main" val="3022080424"/>
      </p:ext>
    </p:extLst>
  </p:cSld>
  <p:clrMapOvr>
    <a:masterClrMapping/>
  </p:clrMapOvr>
  <p:transition spd="med">
    <p:randomBar/>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592</Words>
  <Application>Microsoft Office PowerPoint</Application>
  <PresentationFormat>Geniş ekran</PresentationFormat>
  <Paragraphs>53</Paragraphs>
  <Slides>20</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20</vt:i4>
      </vt:variant>
    </vt:vector>
  </HeadingPairs>
  <TitlesOfParts>
    <vt:vector size="25" baseType="lpstr">
      <vt:lpstr>Arial</vt:lpstr>
      <vt:lpstr>Calibri</vt:lpstr>
      <vt:lpstr>Calibri Light</vt:lpstr>
      <vt:lpstr>Symbol</vt:lpstr>
      <vt:lpstr>Office Teması</vt:lpstr>
      <vt:lpstr>Akışkanların Statiği</vt:lpstr>
      <vt:lpstr>PowerPoint Sunusu</vt:lpstr>
      <vt:lpstr>PowerPoint Sunusu</vt:lpstr>
      <vt:lpstr>PowerPoint Sunusu</vt:lpstr>
      <vt:lpstr>PowerPoint Sunusu</vt:lpstr>
      <vt:lpstr>PowerPoint Sunusu</vt:lpstr>
      <vt:lpstr>Bir birleşik kaptaki iki yüzeyde eğer atmosfere açıksa iki taraftaki seviyede aynı olacaktır. </vt:lpstr>
      <vt:lpstr>Manometre bir noktadaki basıncı ölçmeye yarayan U şeklinde kıvrılmış ve içerisinde genellikle civa bulunan bir ölçüm aletidir. Yukarıdaki denklemden A noktasındaki basınç ölçülebilir. </vt:lpstr>
      <vt:lpstr>Kapalı uçlu manometre           Açık uçlu manometre</vt:lpstr>
      <vt:lpstr>PowerPoint Sunusu</vt:lpstr>
      <vt:lpstr>PowerPoint Sunusu</vt:lpstr>
      <vt:lpstr>PowerPoint Sunusu</vt:lpstr>
      <vt:lpstr>PowerPoint Sunusu</vt:lpstr>
      <vt:lpstr>Tabana etkiyen basınç kuvveti</vt:lpstr>
      <vt:lpstr>Düzlemsel Yanal Yüzeylere Etkiyen Basınç Kuvveti Düşey bir duvar üzerine gelen basınç:</vt:lpstr>
      <vt:lpstr>PowerPoint Sunusu</vt:lpstr>
      <vt:lpstr>Eğimli Yüzeylere gelen basınç kuvveti</vt:lpstr>
      <vt:lpstr>Fx  yatay bileşeni kapağın düşey bir düzlem üzerindeki izdüşümüne etkiyen basınç kuvvetine eşittir. Fh  düşey basıncı bu alanın üzerindeki su sütununun ağırlığına eşittir.</vt:lpstr>
      <vt:lpstr>ARŞİMET KANUNU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Akışkanların Statiği</dc:title>
  <dc:creator>Turgay</dc:creator>
  <cp:lastModifiedBy>Hakem</cp:lastModifiedBy>
  <cp:revision>56</cp:revision>
  <dcterms:created xsi:type="dcterms:W3CDTF">2017-07-24T11:46:02Z</dcterms:created>
  <dcterms:modified xsi:type="dcterms:W3CDTF">2023-03-07T12:32:48Z</dcterms:modified>
</cp:coreProperties>
</file>